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6" r:id="rId3"/>
    <p:sldId id="277" r:id="rId4"/>
    <p:sldId id="27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3" r:id="rId21"/>
    <p:sldId id="274" r:id="rId22"/>
    <p:sldId id="275" r:id="rId23"/>
    <p:sldId id="27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70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3" Type="http://schemas.openxmlformats.org/officeDocument/2006/relationships/image" Target="../media/image72.jpg"/><Relationship Id="rId7" Type="http://schemas.openxmlformats.org/officeDocument/2006/relationships/image" Target="../media/image76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g"/><Relationship Id="rId5" Type="http://schemas.openxmlformats.org/officeDocument/2006/relationships/image" Target="../media/image74.jpg"/><Relationship Id="rId4" Type="http://schemas.openxmlformats.org/officeDocument/2006/relationships/image" Target="../media/image73.jpg"/><Relationship Id="rId9" Type="http://schemas.openxmlformats.org/officeDocument/2006/relationships/image" Target="../media/image7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g"/><Relationship Id="rId4" Type="http://schemas.openxmlformats.org/officeDocument/2006/relationships/image" Target="../media/image8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5" Type="http://schemas.openxmlformats.org/officeDocument/2006/relationships/image" Target="../media/image89.jpg"/><Relationship Id="rId4" Type="http://schemas.openxmlformats.org/officeDocument/2006/relationships/image" Target="../media/image8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g"/><Relationship Id="rId4" Type="http://schemas.openxmlformats.org/officeDocument/2006/relationships/image" Target="../media/image9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54955" y="476518"/>
            <a:ext cx="8825658" cy="2891149"/>
          </a:xfrm>
        </p:spPr>
        <p:txBody>
          <a:bodyPr/>
          <a:lstStyle/>
          <a:p>
            <a:pPr algn="ctr"/>
            <a:r>
              <a:rPr lang="hu-HU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TÁJÉKOZTATÓ BÁCS-KISKUN MEGYEI CIGÁNYSÁGRÓL</a:t>
            </a:r>
            <a:r>
              <a:rPr lang="hu-HU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hu-HU" sz="3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45107" y="3579542"/>
            <a:ext cx="8825658" cy="2587082"/>
          </a:xfrm>
        </p:spPr>
        <p:txBody>
          <a:bodyPr>
            <a:normAutofit/>
          </a:bodyPr>
          <a:lstStyle/>
          <a:p>
            <a:pPr algn="ctr"/>
            <a:r>
              <a:rPr lang="hu-H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beszámolót készítette: </a:t>
            </a:r>
            <a:endParaRPr lang="hu-H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hu-H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horváth</a:t>
            </a:r>
            <a:r>
              <a:rPr lang="hu-H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szilveszter </a:t>
            </a:r>
            <a:endParaRPr lang="hu-H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hu-H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  <a:r>
              <a:rPr lang="hu-H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Március 29.</a:t>
            </a:r>
            <a:endParaRPr lang="hu-H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931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217714"/>
            <a:ext cx="9404723" cy="1016000"/>
          </a:xfrm>
        </p:spPr>
        <p:txBody>
          <a:bodyPr/>
          <a:lstStyle/>
          <a:p>
            <a: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Bács-Kiskun megye népessége</a:t>
            </a:r>
            <a:endParaRPr lang="hu-H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412595" y="847493"/>
            <a:ext cx="11006254" cy="6010507"/>
          </a:xfrm>
        </p:spPr>
        <p:txBody>
          <a:bodyPr/>
          <a:lstStyle/>
          <a:p>
            <a:r>
              <a:rPr lang="hu-HU" dirty="0" smtClean="0"/>
              <a:t>Bács-Kiskun megye </a:t>
            </a:r>
            <a:r>
              <a:rPr lang="hu-HU" dirty="0" err="1" smtClean="0"/>
              <a:t>össz</a:t>
            </a:r>
            <a:r>
              <a:rPr lang="hu-HU" dirty="0" smtClean="0"/>
              <a:t> lakossága 524.841 fő</a:t>
            </a:r>
          </a:p>
          <a:p>
            <a:r>
              <a:rPr lang="hu-HU" dirty="0" smtClean="0"/>
              <a:t>Ebből a cigány lakosság lélekszáma</a:t>
            </a:r>
          </a:p>
          <a:p>
            <a:pPr>
              <a:buFontTx/>
              <a:buChar char="-"/>
            </a:pPr>
            <a:r>
              <a:rPr lang="hu-HU" dirty="0" smtClean="0"/>
              <a:t>A 2011. évi népszámláláskor több mint 11.000 fő vallotta magát cigány származásúnak</a:t>
            </a:r>
          </a:p>
          <a:p>
            <a:pPr marL="0" indent="0">
              <a:buNone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► A cigányságon belül három népcsoport különíthető el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beás, </a:t>
            </a:r>
            <a:r>
              <a:rPr lang="hu-HU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romungró</a:t>
            </a: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, </a:t>
            </a:r>
            <a:r>
              <a:rPr lang="hu-HU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lovári</a:t>
            </a: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 megyei </a:t>
            </a:r>
            <a:r>
              <a:rPr lang="hu-HU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lovári</a:t>
            </a: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cigányok nyelvjárásában az egyes tájegységenként</a:t>
            </a:r>
          </a:p>
          <a:p>
            <a:pPr marL="0" indent="0">
              <a:buNone/>
            </a:pPr>
            <a:r>
              <a:rPr lang="hu-HU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   kisebb változások találhatók</a:t>
            </a:r>
          </a:p>
          <a:p>
            <a:pPr marL="0" indent="0">
              <a:buNone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►  Oktatási jellemzők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alulképzettség, korai iskolaelhagyás, Tanodák és iskolán kívüli oktatás hiánya</a:t>
            </a:r>
          </a:p>
          <a:p>
            <a:pPr marL="0" indent="0">
              <a:buNone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►  Kultúra – hagyományőrzés: településenként változó a hagyományos viselet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Fontos szempont identitásunk megőrzésében</a:t>
            </a:r>
          </a:p>
          <a:p>
            <a:pPr marL="0" indent="0">
              <a:buNone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►  Egészségügy</a:t>
            </a:r>
          </a:p>
          <a:p>
            <a:pPr marL="0" indent="0">
              <a:buNone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- korai halálozás, egészségtelen életmód és körülmények, </a:t>
            </a:r>
            <a:r>
              <a:rPr lang="hu-HU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prevencó</a:t>
            </a: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elhanyagolása</a:t>
            </a:r>
          </a:p>
        </p:txBody>
      </p:sp>
    </p:spTree>
    <p:extLst>
      <p:ext uri="{BB962C8B-B14F-4D97-AF65-F5344CB8AC3E}">
        <p14:creationId xmlns:p14="http://schemas.microsoft.com/office/powerpoint/2010/main" val="265225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379142" y="156117"/>
            <a:ext cx="11006254" cy="6701883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►  Szervezeti struktúrák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Cigány nemzetiségi önkormányzatok: 34 településen működik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Civil szervezetek: speciálisan roma hagyományőrzés ill. érdekképviselet, vagy roma személyek által vezetett egyéb célú egyesület </a:t>
            </a:r>
          </a:p>
          <a:p>
            <a:pPr marL="0" indent="0">
              <a:buNone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► Vállalkozások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Összeírásuk folyamatban van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Agrárium: szövetkezeti rendszer, civil szervezetek, nemzetiségi önkormányzatok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Vállalkozások: építőipar,kézi erővel végezhető munkák</a:t>
            </a:r>
          </a:p>
          <a:p>
            <a:pPr marL="0" indent="0">
              <a:buNone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► Lakhatási viszonyok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Nincs cigánytelep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Számos településen található cigánysor a városok, települések szélén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Nagyobb városokban: </a:t>
            </a:r>
            <a:r>
              <a:rPr lang="hu-HU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mikrokörnyzetek</a:t>
            </a: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kialakulása, Sanghaj-házak, tanyavilágok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Rossz állagú ingatlanok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Értékvesztett ingatlanok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Magas hitelállomány (jelzálog és egyéb típusú hitelek)</a:t>
            </a:r>
          </a:p>
          <a:p>
            <a:pPr marL="0" indent="0">
              <a:buNone/>
            </a:pPr>
            <a:endParaRPr lang="hu-HU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90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379142" y="156117"/>
            <a:ext cx="11006254" cy="6701883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►  </a:t>
            </a:r>
            <a:r>
              <a:rPr lang="hu-HU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Foglalkoztatás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Foglalkoztatás-típusok: közfoglalkoztatás, napszám, külföldi munkavállalás</a:t>
            </a: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 közfoglalkoztatásban a romák 90 %-a vesz részt,amely okai: képzetlenség, motiválatlanság, mintakép hiánya,kirekesztés – negatív megkülönböztetés, elsődleges munkahely hiány, termelő munka </a:t>
            </a: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hiánya, hagyományos szakmáink kihalása (kosárfonás, </a:t>
            </a:r>
            <a:r>
              <a:rPr lang="hu-HU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fódozó</a:t>
            </a: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, vályogvetés, </a:t>
            </a:r>
            <a:r>
              <a:rPr lang="hu-HU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vendéglátóipari</a:t>
            </a: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zenélés), digitális analfabetizmus és funkcionális analfabetizmus, információhiány</a:t>
            </a:r>
            <a:endParaRPr lang="hu-HU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>
              <a:buFontTx/>
              <a:buChar char="-"/>
            </a:pP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Kitörési lehetőségek: továbbtanulás – képzések, közösségi szerveződések (pl. közösségi termelés</a:t>
            </a:r>
            <a:r>
              <a:rPr lang="hu-H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), távmunka</a:t>
            </a:r>
            <a:endParaRPr lang="hu-HU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116" y="3236641"/>
            <a:ext cx="4828478" cy="362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217714"/>
            <a:ext cx="9404723" cy="1016000"/>
          </a:xfrm>
        </p:spPr>
        <p:txBody>
          <a:bodyPr/>
          <a:lstStyle/>
          <a:p>
            <a: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Iskolatáskák kiosztása a megyében</a:t>
            </a:r>
            <a:endParaRPr lang="hu-H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11" y="993095"/>
            <a:ext cx="2359095" cy="4195762"/>
          </a:xfr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394" y="1793875"/>
            <a:ext cx="2752725" cy="489585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694" y="1962150"/>
            <a:ext cx="2752725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65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39053"/>
          </a:xfrm>
        </p:spPr>
        <p:txBody>
          <a:bodyPr/>
          <a:lstStyle/>
          <a:p>
            <a: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Megyei Roma Labdarúgó Kupa - Baja</a:t>
            </a:r>
            <a:endParaRPr lang="hu-H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1771"/>
            <a:ext cx="4223657" cy="3167743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0"/>
            <a:ext cx="4064000" cy="30480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3810000"/>
            <a:ext cx="4064000" cy="30480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095" y="1124856"/>
            <a:ext cx="3580191" cy="268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1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376082"/>
          </a:xfrm>
        </p:spPr>
        <p:txBody>
          <a:bodyPr/>
          <a:lstStyle/>
          <a:p>
            <a:r>
              <a:rPr lang="hu-HU" sz="3600" dirty="0" smtClean="0">
                <a:solidFill>
                  <a:srgbClr val="00B0F0"/>
                </a:solidFill>
              </a:rPr>
              <a:t>Bács-Kiskun Megyei Cigány Hagyomány-</a:t>
            </a:r>
            <a:br>
              <a:rPr lang="hu-HU" sz="3600" dirty="0" smtClean="0">
                <a:solidFill>
                  <a:srgbClr val="00B0F0"/>
                </a:solidFill>
              </a:rPr>
            </a:br>
            <a:r>
              <a:rPr lang="hu-HU" sz="3600" dirty="0" smtClean="0">
                <a:solidFill>
                  <a:srgbClr val="00B0F0"/>
                </a:solidFill>
              </a:rPr>
              <a:t>őrző Fesztivál – Kiskunhalas – 2016.02.06.</a:t>
            </a:r>
            <a:endParaRPr lang="hu-HU" sz="3600" dirty="0">
              <a:solidFill>
                <a:srgbClr val="00B0F0"/>
              </a:solidFill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0178"/>
            <a:ext cx="4227341" cy="2809421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57" y="4137841"/>
            <a:ext cx="4093029" cy="272015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086" y="4128195"/>
            <a:ext cx="4107543" cy="272980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933" y="4419599"/>
            <a:ext cx="3669067" cy="2438401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75" y="1664201"/>
            <a:ext cx="4171126" cy="277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4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0" cy="3241040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0"/>
            <a:ext cx="2380456" cy="358187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657" y="3410857"/>
            <a:ext cx="5177677" cy="344099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410857"/>
            <a:ext cx="3497943" cy="2324675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880" y="2769545"/>
            <a:ext cx="3207657" cy="213175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56" y="0"/>
            <a:ext cx="4599300" cy="3056618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491" y="4700807"/>
            <a:ext cx="3236686" cy="215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800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588000" cy="3713692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997" y="3492046"/>
            <a:ext cx="4768146" cy="316883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138" y="0"/>
            <a:ext cx="5254489" cy="349204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749" y="3713693"/>
            <a:ext cx="4731248" cy="314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37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275772"/>
            <a:ext cx="9404723" cy="1161142"/>
          </a:xfrm>
        </p:spPr>
        <p:txBody>
          <a:bodyPr/>
          <a:lstStyle/>
          <a:p>
            <a: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Bács-Kiskun Megyei Roma Konferencia</a:t>
            </a:r>
            <a:b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Kiskunhalas – 2016.02.26.</a:t>
            </a:r>
            <a:endParaRPr lang="hu-H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4" y="1051153"/>
            <a:ext cx="2788433" cy="4195762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647" y="2212295"/>
            <a:ext cx="2569142" cy="386579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789" y="1436914"/>
            <a:ext cx="2724982" cy="410028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771" y="0"/>
            <a:ext cx="2264229" cy="340698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931" y="2919907"/>
            <a:ext cx="2564555" cy="385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59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971" cy="3019183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75" y="0"/>
            <a:ext cx="5014025" cy="275771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5571"/>
            <a:ext cx="5515429" cy="310242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542" y="2146232"/>
            <a:ext cx="4042891" cy="2686838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542" y="3865488"/>
            <a:ext cx="4528457" cy="300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6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116114"/>
            <a:ext cx="8918803" cy="1378857"/>
          </a:xfrm>
        </p:spPr>
        <p:txBody>
          <a:bodyPr/>
          <a:lstStyle/>
          <a:p>
            <a: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Bács-Kiskun Megyei Roma Labdarúgó</a:t>
            </a:r>
            <a:b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Kupa – Sükösd – 2016.06.18.</a:t>
            </a:r>
            <a:endParaRPr lang="hu-H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2275"/>
            <a:ext cx="5148564" cy="2896067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1932"/>
            <a:ext cx="5148564" cy="289606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564" y="1262275"/>
            <a:ext cx="5519436" cy="310468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564" y="3753317"/>
            <a:ext cx="5519436" cy="310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7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07669" cy="4195762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669" y="0"/>
            <a:ext cx="4630057" cy="260440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669" y="1853248"/>
            <a:ext cx="4455784" cy="250637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372" y="-38637"/>
            <a:ext cx="4702628" cy="2645228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858" y="3479852"/>
            <a:ext cx="5423248" cy="3050577"/>
          </a:xfrm>
          <a:prstGeom prst="rect">
            <a:avLst/>
          </a:prstGeom>
          <a:scene3d>
            <a:camera prst="orthographicFront"/>
            <a:lightRig rig="freezing" dir="t"/>
          </a:scene3d>
          <a:sp3d>
            <a:bevelT prst="relaxedInset"/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34" y="4203608"/>
            <a:ext cx="4136571" cy="232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2977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257578"/>
            <a:ext cx="9404723" cy="785612"/>
          </a:xfrm>
        </p:spPr>
        <p:txBody>
          <a:bodyPr/>
          <a:lstStyle/>
          <a:p>
            <a: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 Bajai Halfőző Fesztivál – 2016.07.10.</a:t>
            </a:r>
            <a:endParaRPr lang="hu-H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7" y="939466"/>
            <a:ext cx="4721575" cy="2655886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13" y="3825026"/>
            <a:ext cx="4486139" cy="252345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493" y="854567"/>
            <a:ext cx="4872507" cy="274078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979" y="3825026"/>
            <a:ext cx="4511899" cy="253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6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283335"/>
            <a:ext cx="9404723" cy="1197735"/>
          </a:xfrm>
        </p:spPr>
        <p:txBody>
          <a:bodyPr/>
          <a:lstStyle/>
          <a:p>
            <a:r>
              <a:rPr lang="hu-HU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Bács-Kiskun megyei Hagyományőrző Roma </a:t>
            </a:r>
            <a: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 – </a:t>
            </a:r>
            <a:r>
              <a:rPr lang="hu-HU" sz="36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Szelidi</a:t>
            </a:r>
            <a: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tó – 2016.08.13.</a:t>
            </a:r>
            <a:endParaRPr lang="hu-H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1070"/>
            <a:ext cx="4623514" cy="3467636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426" y="1481070"/>
            <a:ext cx="4177048" cy="313278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025" y="4114035"/>
            <a:ext cx="3658620" cy="274396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386" y="1637688"/>
            <a:ext cx="3090930" cy="2318198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416" y="4369158"/>
            <a:ext cx="3318456" cy="2488842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206" y="4610636"/>
            <a:ext cx="2996485" cy="224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365678" cy="2524259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295" y="0"/>
            <a:ext cx="3958107" cy="296858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464" y="0"/>
            <a:ext cx="4353059" cy="326479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" y="3264794"/>
            <a:ext cx="4292958" cy="321971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051" y="3222938"/>
            <a:ext cx="4846749" cy="3635062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312" y="4634484"/>
            <a:ext cx="2964688" cy="222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04575" cy="3303431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207" y="2678805"/>
            <a:ext cx="4009623" cy="300721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499" y="0"/>
            <a:ext cx="3713408" cy="267880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177" y="0"/>
            <a:ext cx="4121240" cy="309093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0105"/>
            <a:ext cx="3983860" cy="298789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907" y="3768680"/>
            <a:ext cx="4119093" cy="308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6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670478" cy="2752859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633" y="0"/>
            <a:ext cx="3434367" cy="257577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2859"/>
            <a:ext cx="3670479" cy="275285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0"/>
            <a:ext cx="4696496" cy="3522372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803" y="2916110"/>
            <a:ext cx="3842197" cy="2881648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479" y="2752859"/>
            <a:ext cx="2357102" cy="3142803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795" y="4672524"/>
            <a:ext cx="2799008" cy="2099256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792" y="4945845"/>
            <a:ext cx="2532845" cy="189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186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94349" cy="4195762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51" y="0"/>
            <a:ext cx="5594349" cy="419576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332" y="3865021"/>
            <a:ext cx="4005330" cy="300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22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283335"/>
            <a:ext cx="9404723" cy="1197735"/>
          </a:xfrm>
        </p:spPr>
        <p:txBody>
          <a:bodyPr/>
          <a:lstStyle/>
          <a:p>
            <a:r>
              <a:rPr lang="hu-H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Egészségügyi állapotfelmérés</a:t>
            </a:r>
            <a:endParaRPr lang="hu-H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Tartalom helye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8" y="1022328"/>
            <a:ext cx="4883216" cy="3662412"/>
          </a:xfr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26" y="3457977"/>
            <a:ext cx="2550017" cy="3400023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901" y="578087"/>
            <a:ext cx="3413170" cy="4550893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191" y="3459376"/>
            <a:ext cx="2580336" cy="344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283335"/>
            <a:ext cx="9404723" cy="1197735"/>
          </a:xfrm>
        </p:spPr>
        <p:txBody>
          <a:bodyPr/>
          <a:lstStyle/>
          <a:p>
            <a:endParaRPr lang="hu-H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24500" cy="4143375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0" y="0"/>
            <a:ext cx="5524500" cy="414337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427" y="3182871"/>
            <a:ext cx="2756347" cy="367512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302" y="0"/>
            <a:ext cx="2448596" cy="3264794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649" y="2794715"/>
            <a:ext cx="3047464" cy="4063285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97" y="3517173"/>
            <a:ext cx="2505620" cy="334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283335"/>
            <a:ext cx="9404723" cy="1197735"/>
          </a:xfrm>
        </p:spPr>
        <p:txBody>
          <a:bodyPr/>
          <a:lstStyle/>
          <a:p>
            <a:endParaRPr lang="hu-H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Tartalom helye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46821" cy="4195762"/>
          </a:xfr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0" y="26193"/>
            <a:ext cx="5524500" cy="4143375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45" y="2714625"/>
            <a:ext cx="5524500" cy="4143375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696" y="4478225"/>
            <a:ext cx="3902852" cy="220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6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6111" y="2587083"/>
            <a:ext cx="9404723" cy="3367667"/>
          </a:xfrm>
        </p:spPr>
        <p:txBody>
          <a:bodyPr/>
          <a:lstStyle/>
          <a:p>
            <a:pPr algn="ctr"/>
            <a:r>
              <a:rPr lang="hu-H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Köszönöm, hogy meghallgatták a</a:t>
            </a:r>
            <a:br>
              <a:rPr lang="hu-H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tájékoztatót!</a:t>
            </a:r>
            <a:endParaRPr lang="hu-H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6869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214</TotalTime>
  <Words>319</Words>
  <Application>Microsoft Office PowerPoint</Application>
  <PresentationFormat>Szélesvásznú</PresentationFormat>
  <Paragraphs>45</Paragraphs>
  <Slides>23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 3</vt:lpstr>
      <vt:lpstr>Ion</vt:lpstr>
      <vt:lpstr>TÁJÉKOZTATÓ BÁCS-KISKUN MEGYEI CIGÁNYSÁGRÓL </vt:lpstr>
      <vt:lpstr>Bács-Kiskun megye népessége</vt:lpstr>
      <vt:lpstr>PowerPoint bemutató</vt:lpstr>
      <vt:lpstr>PowerPoint bemutató</vt:lpstr>
      <vt:lpstr>Iskolatáskák kiosztása a megyében</vt:lpstr>
      <vt:lpstr>Megyei Roma Labdarúgó Kupa - Baja</vt:lpstr>
      <vt:lpstr>Bács-Kiskun Megyei Cigány Hagyomány- őrző Fesztivál – Kiskunhalas – 2016.02.06.</vt:lpstr>
      <vt:lpstr>PowerPoint bemutató</vt:lpstr>
      <vt:lpstr>PowerPoint bemutató</vt:lpstr>
      <vt:lpstr>Bács-Kiskun Megyei Roma Konferencia                            Kiskunhalas – 2016.02.26.</vt:lpstr>
      <vt:lpstr>PowerPoint bemutató</vt:lpstr>
      <vt:lpstr>Bács-Kiskun Megyei Roma Labdarúgó Kupa – Sükösd – 2016.06.18.</vt:lpstr>
      <vt:lpstr>PowerPoint bemutató</vt:lpstr>
      <vt:lpstr>21. Bajai Halfőző Fesztivál – 2016.07.10.</vt:lpstr>
      <vt:lpstr>I. Bács-Kiskun megyei Hagyományőrző Roma Nap – Szelidi tó – 2016.08.13.</vt:lpstr>
      <vt:lpstr>PowerPoint bemutató</vt:lpstr>
      <vt:lpstr>PowerPoint bemutató</vt:lpstr>
      <vt:lpstr>PowerPoint bemutató</vt:lpstr>
      <vt:lpstr>PowerPoint bemutató</vt:lpstr>
      <vt:lpstr>Egészségügyi állapotfelmérés</vt:lpstr>
      <vt:lpstr>PowerPoint bemutató</vt:lpstr>
      <vt:lpstr>PowerPoint bemutató</vt:lpstr>
      <vt:lpstr>Köszönöm, hogy meghallgatták a tájékoztatót!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KÉPES BESZÁMOLÓ A BÁCS-KISKUN MEGYEI CIGÁNY ÖNKORMÁNYZAT ÉLETÉBŐL 2015-2016</dc:title>
  <dc:creator>User</dc:creator>
  <cp:lastModifiedBy>User</cp:lastModifiedBy>
  <cp:revision>40</cp:revision>
  <dcterms:created xsi:type="dcterms:W3CDTF">2016-11-14T14:24:25Z</dcterms:created>
  <dcterms:modified xsi:type="dcterms:W3CDTF">2017-03-26T15:05:07Z</dcterms:modified>
</cp:coreProperties>
</file>